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Open Sans" pitchFamily="34" charset="0"/>
      <p:bold r:id="rId17"/>
    </p:embeddedFont>
    <p:embeddedFont>
      <p:font typeface="Open Sans" pitchFamily="34" charset="-122"/>
      <p:bold r:id="rId18"/>
    </p:embeddedFont>
    <p:embeddedFont>
      <p:font typeface="Open Sans" pitchFamily="34" charset="-12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35E5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35E5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35E5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3BDB5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9907C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835E54">
              <a:alpha val="8000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2005886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Дәріс 6.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Тұлға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теориясындағы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психодинамикалық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бағыттар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(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З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.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Фрейд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).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Психопатология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және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психикалық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денсаулық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бағытында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қолданудың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тәжірибелік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 </a:t>
            </a:r>
            <a:r>
              <a:rPr lang="en-US" altLang="en-US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маңыздылығы</a:t>
            </a:r>
            <a:r>
              <a:rPr lang="en-US" altLang="ru-RU" sz="4450" b="1" dirty="0">
                <a:solidFill>
                  <a:srgbClr val="C00000"/>
                </a:solidFill>
                <a:latin typeface="Times New Roman" panose="02020603050405020304" charset="0"/>
                <a:ea typeface="Crimson Pro Bold" pitchFamily="34" charset="-122"/>
                <a:cs typeface="Times New Roman" panose="02020603050405020304" charset="0"/>
              </a:rPr>
              <a:t>.  </a:t>
            </a:r>
            <a:endParaRPr lang="en-US" altLang="ru-RU" sz="4450" b="1" dirty="0">
              <a:solidFill>
                <a:srgbClr val="C00000"/>
              </a:solidFill>
              <a:latin typeface="Times New Roman" panose="02020603050405020304" charset="0"/>
              <a:ea typeface="Crimson Pro Bold" pitchFamily="34" charset="-122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265170" y="375285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757285" y="6717665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ғылымдарының докторы, профессор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Тоқсанбаева 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</a:rPr>
              <a:t>.К.</a:t>
            </a:r>
            <a:endParaRPr lang="en-US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025485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Қорытынды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87893"/>
            <a:ext cx="4196358" cy="3853934"/>
          </a:xfrm>
          <a:prstGeom prst="roundRect">
            <a:avLst>
              <a:gd name="adj" fmla="val 14125"/>
            </a:avLst>
          </a:prstGeom>
          <a:solidFill>
            <a:srgbClr val="C9907C"/>
          </a:solidFill>
          <a:ln w="7620">
            <a:solidFill>
              <a:srgbClr val="AF766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42232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Фрейдтің Мұрасы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2912745"/>
            <a:ext cx="3727490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Фрейдтің теориясы адам психикасын терең түсінуге жол ашты, оның санасыздық, қорғаныс механизмдері және тұлға құрылымы туралы идеялары қазіргі психологияның іргетасы болып табылады.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187893"/>
            <a:ext cx="4196358" cy="3853934"/>
          </a:xfrm>
          <a:prstGeom prst="roundRect">
            <a:avLst>
              <a:gd name="adj" fmla="val 14125"/>
            </a:avLst>
          </a:prstGeom>
          <a:solidFill>
            <a:srgbClr val="C9907C"/>
          </a:solidFill>
          <a:ln w="7620">
            <a:solidFill>
              <a:srgbClr val="AF766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422327"/>
            <a:ext cx="372749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Психопатологиядағы Маңыздылығы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267075"/>
            <a:ext cx="3727490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Психопатологияны емдеуде психодинамикалық тәсілдердің маңызы зор. Олар ішкі конфликтілерді шешуге және психикалық бұзылыстардың түпкі себептерін жоюға көмектеседі.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187893"/>
            <a:ext cx="4196358" cy="3853934"/>
          </a:xfrm>
          <a:prstGeom prst="roundRect">
            <a:avLst>
              <a:gd name="adj" fmla="val 14125"/>
            </a:avLst>
          </a:prstGeom>
          <a:solidFill>
            <a:srgbClr val="C9907C"/>
          </a:solidFill>
          <a:ln w="7620">
            <a:solidFill>
              <a:srgbClr val="AF766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422327"/>
            <a:ext cx="372701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Болашақ Перспективасы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2912745"/>
            <a:ext cx="3727490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Болашақта теория мен тәжірибенің интеграциясы психикалық денсаулықты нығайтуға және психотерапияның жаңа, тиімді әдістерін дамытуға мүмкіндік береді.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6296978"/>
            <a:ext cx="13042821" cy="9070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Зигмунд Фрейдтің еңбегі психология ғылымына елеулі үлес қосып, адам психикасын зерттеуге жаңа бағыт берді.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27234" y="897493"/>
            <a:ext cx="7689533" cy="3518416"/>
          </a:xfrm>
          <a:prstGeom prst="roundRect">
            <a:avLst>
              <a:gd name="adj" fmla="val 2480"/>
            </a:avLst>
          </a:prstGeom>
          <a:solidFill>
            <a:srgbClr val="EBE2E0"/>
          </a:solidFill>
          <a:ln w="7620">
            <a:solidFill>
              <a:srgbClr val="835E54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942618" y="1112877"/>
            <a:ext cx="623292" cy="623292"/>
          </a:xfrm>
          <a:prstGeom prst="roundRect">
            <a:avLst>
              <a:gd name="adj" fmla="val 14669024"/>
            </a:avLst>
          </a:prstGeom>
          <a:solidFill>
            <a:srgbClr val="835E54"/>
          </a:solidFill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8" y="1249204"/>
            <a:ext cx="280392" cy="3505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42618" y="1943933"/>
            <a:ext cx="6815376" cy="3245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Зигмунд Фрейд: Психоанализдің негізін қалаушы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942618" y="2393156"/>
            <a:ext cx="7258764" cy="3324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1856-1939 жж. өмір сүрген австриялық дәрігер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942618" y="2798207"/>
            <a:ext cx="7258764" cy="664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Тұлғаның ішкі жан дүниесін зерттеуде жаңа әдіс – психоанализді енгізді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942618" y="3535680"/>
            <a:ext cx="7258764" cy="664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Адам мінез-құлқының негізінде санасыз процестер жатыр деген тұжырым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27234" y="4623673"/>
            <a:ext cx="7689533" cy="2708315"/>
          </a:xfrm>
          <a:prstGeom prst="roundRect">
            <a:avLst>
              <a:gd name="adj" fmla="val 3222"/>
            </a:avLst>
          </a:prstGeom>
          <a:solidFill>
            <a:srgbClr val="EBE2E0"/>
          </a:solidFill>
          <a:ln w="7620">
            <a:solidFill>
              <a:srgbClr val="C9907C"/>
            </a:solidFill>
            <a:prstDash val="solid"/>
          </a:ln>
        </p:spPr>
      </p:sp>
      <p:sp>
        <p:nvSpPr>
          <p:cNvPr id="13" name="Shape 8"/>
          <p:cNvSpPr/>
          <p:nvPr/>
        </p:nvSpPr>
        <p:spPr>
          <a:xfrm>
            <a:off x="942618" y="4839057"/>
            <a:ext cx="623292" cy="623292"/>
          </a:xfrm>
          <a:prstGeom prst="roundRect">
            <a:avLst>
              <a:gd name="adj" fmla="val 14669024"/>
            </a:avLst>
          </a:prstGeom>
          <a:solidFill>
            <a:srgbClr val="C9907C"/>
          </a:solidFill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68" y="4975384"/>
            <a:ext cx="280392" cy="35052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2618" y="5670113"/>
            <a:ext cx="3579614" cy="3245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Интеллектуалды төңкеріс</a:t>
            </a:r>
            <a:endParaRPr lang="en-US" sz="2000" dirty="0"/>
          </a:p>
        </p:txBody>
      </p:sp>
      <p:sp>
        <p:nvSpPr>
          <p:cNvPr id="16" name="Text 10"/>
          <p:cNvSpPr/>
          <p:nvPr/>
        </p:nvSpPr>
        <p:spPr>
          <a:xfrm>
            <a:off x="942618" y="6119336"/>
            <a:ext cx="7258764" cy="9972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Фрейд психикалық өмірді зерттеуге бұрын-соңды болмаған тереңдік әкелді. Оның санасыздық, балалық шақ тәжірибесінің маңызы және ішкі конфликтілер туралы идеялары психологияны түбегейлі өзгертті.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34321" y="741878"/>
            <a:ext cx="12161639" cy="6580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Фрейдтің Тұлға Құрылымы: Үш Негізгі Жүйе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606" y="1821061"/>
            <a:ext cx="2170748" cy="15501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7866" y="2611993"/>
            <a:ext cx="296108" cy="3700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136011" y="2200037"/>
            <a:ext cx="2632234" cy="328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Суперэго (Superego)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321856" y="2655332"/>
            <a:ext cx="6260663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Ішкі моральдық бақылаушы, қоғамның нормаларын енгізеді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63979" y="3388043"/>
            <a:ext cx="8676799" cy="11430"/>
          </a:xfrm>
          <a:prstGeom prst="roundRect">
            <a:avLst>
              <a:gd name="adj" fmla="val 773790"/>
            </a:avLst>
          </a:prstGeom>
          <a:solidFill>
            <a:srgbClr val="D1C8C6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2" y="3423880"/>
            <a:ext cx="4341614" cy="155019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7866" y="4013954"/>
            <a:ext cx="296108" cy="3700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6"/>
          <p:cNvSpPr/>
          <p:nvPr/>
        </p:nvSpPr>
        <p:spPr>
          <a:xfrm>
            <a:off x="8196858" y="3802856"/>
            <a:ext cx="2632234" cy="328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Эго (Ego)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6407348" y="4258151"/>
            <a:ext cx="6211372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Шынайылық принципімен басқаратын саналы "басқарушы"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249472" y="4990862"/>
            <a:ext cx="7591306" cy="11430"/>
          </a:xfrm>
          <a:prstGeom prst="roundRect">
            <a:avLst>
              <a:gd name="adj" fmla="val 773790"/>
            </a:avLst>
          </a:prstGeom>
          <a:solidFill>
            <a:srgbClr val="D1C8C6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58" y="5026700"/>
            <a:ext cx="6512362" cy="155019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7985" y="5616773"/>
            <a:ext cx="296108" cy="3700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0"/>
          <p:cNvSpPr/>
          <p:nvPr/>
        </p:nvSpPr>
        <p:spPr>
          <a:xfrm>
            <a:off x="9271635" y="5237202"/>
            <a:ext cx="2632234" cy="3289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Ид (Id)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492722" y="5692497"/>
            <a:ext cx="6190178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Туа біткен инстинкттер мен қалаулар, ләззат принципі бойынша жұмыс істейді</a:t>
            </a:r>
            <a:endParaRPr lang="en-US" sz="1650" dirty="0"/>
          </a:p>
        </p:txBody>
      </p:sp>
      <p:sp>
        <p:nvSpPr>
          <p:cNvPr id="17" name="Text 12"/>
          <p:cNvSpPr/>
          <p:nvPr/>
        </p:nvSpPr>
        <p:spPr>
          <a:xfrm>
            <a:off x="736997" y="6813709"/>
            <a:ext cx="13156406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Бұл үш жүйе адам мінез-құлқы мен ойлау процестерін қалыптастыру үшін үнемі өзара әрекеттеседі. Олардың арасындағы теңгерімсіздік психикалық проблемаларға әкелуі мүмкін.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6157" y="806529"/>
            <a:ext cx="7771686" cy="12253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Сананың Деңгейлері және Психикалық Күрестер</a:t>
            </a:r>
            <a:endParaRPr lang="en-US" sz="3850" dirty="0"/>
          </a:p>
        </p:txBody>
      </p:sp>
      <p:sp>
        <p:nvSpPr>
          <p:cNvPr id="6" name="Text 2"/>
          <p:cNvSpPr/>
          <p:nvPr/>
        </p:nvSpPr>
        <p:spPr>
          <a:xfrm>
            <a:off x="686157" y="2521863"/>
            <a:ext cx="2450544" cy="3062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Санасыздық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686157" y="3024068"/>
            <a:ext cx="3646765" cy="3137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Идтің қуаты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86157" y="3406378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Репрессияланған естеліктер мен эмоциялар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686157" y="4102418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Мінез-құлыққа әсер ететін жасырын күштер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818698" y="2521863"/>
            <a:ext cx="2450544" cy="3062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Жартылай Саналы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4818698" y="3024068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Эго мен суперэгоның аралық аймағы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4818698" y="3720108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Саналы ойға оңай қол жетімді ақпарат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686157" y="5214938"/>
            <a:ext cx="2450544" cy="3062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Саналы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686157" y="5717143"/>
            <a:ext cx="3646765" cy="3137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Қазіргі ойлар мен әрекеттер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86157" y="6099453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Адамның тікелей хабардар болатын бөлігі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818698" y="5214938"/>
            <a:ext cx="2450544" cy="3062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Ішкі Күрес</a:t>
            </a:r>
            <a:endParaRPr lang="en-US" sz="1900" dirty="0"/>
          </a:p>
        </p:txBody>
      </p:sp>
      <p:sp>
        <p:nvSpPr>
          <p:cNvPr id="17" name="Text 13"/>
          <p:cNvSpPr/>
          <p:nvPr/>
        </p:nvSpPr>
        <p:spPr>
          <a:xfrm>
            <a:off x="4818698" y="5717143"/>
            <a:ext cx="3646765" cy="9411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Эгоның ішкі күресі невротикалық және моральдық уайымдар туғызады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4818698" y="6726912"/>
            <a:ext cx="3646765" cy="6274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Психикалық конфликтілердің қайнар көзі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2847"/>
            <a:ext cx="737770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Қорғаныс Механизмдері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21788"/>
            <a:ext cx="9123759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Эгоның психикалық тепе-теңдігін сақтау жолдары</a:t>
            </a:r>
            <a:endParaRPr lang="en-US" sz="2650" dirty="0"/>
          </a:p>
        </p:txBody>
      </p:sp>
      <p:sp>
        <p:nvSpPr>
          <p:cNvPr id="4" name="Shape 2"/>
          <p:cNvSpPr/>
          <p:nvPr/>
        </p:nvSpPr>
        <p:spPr>
          <a:xfrm>
            <a:off x="793790" y="2687241"/>
            <a:ext cx="6407944" cy="1367909"/>
          </a:xfrm>
          <a:prstGeom prst="roundRect">
            <a:avLst>
              <a:gd name="adj" fmla="val 6964"/>
            </a:avLst>
          </a:prstGeom>
          <a:solidFill>
            <a:srgbClr val="FFFCFA"/>
          </a:solidFill>
          <a:ln w="30480">
            <a:solidFill>
              <a:srgbClr val="C9907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93790" y="2687241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C9907C"/>
          </a:solidFill>
        </p:spPr>
      </p:sp>
      <p:sp>
        <p:nvSpPr>
          <p:cNvPr id="6" name="Text 4"/>
          <p:cNvSpPr/>
          <p:nvPr/>
        </p:nvSpPr>
        <p:spPr>
          <a:xfrm>
            <a:off x="1173004" y="294453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Репрессия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73004" y="3434953"/>
            <a:ext cx="57714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Қалаусыз ойларды санадан ығыстыру.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2687241"/>
            <a:ext cx="6408063" cy="1367909"/>
          </a:xfrm>
          <a:prstGeom prst="roundRect">
            <a:avLst>
              <a:gd name="adj" fmla="val 6964"/>
            </a:avLst>
          </a:prstGeom>
          <a:solidFill>
            <a:srgbClr val="FFFCFA"/>
          </a:solidFill>
          <a:ln w="30480">
            <a:solidFill>
              <a:srgbClr val="B3BDB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28548" y="2687241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B3BDB5"/>
          </a:solidFill>
        </p:spPr>
      </p:sp>
      <p:sp>
        <p:nvSpPr>
          <p:cNvPr id="10" name="Text 8"/>
          <p:cNvSpPr/>
          <p:nvPr/>
        </p:nvSpPr>
        <p:spPr>
          <a:xfrm>
            <a:off x="7807762" y="294453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Проекция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807762" y="3434953"/>
            <a:ext cx="577155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Өз кемшіліктерін басқаларға таңу.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281964"/>
            <a:ext cx="6407944" cy="1730812"/>
          </a:xfrm>
          <a:prstGeom prst="roundRect">
            <a:avLst>
              <a:gd name="adj" fmla="val 5504"/>
            </a:avLst>
          </a:prstGeom>
          <a:solidFill>
            <a:srgbClr val="FFFCFA"/>
          </a:solidFill>
          <a:ln w="30480">
            <a:solidFill>
              <a:srgbClr val="835E5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93790" y="4281964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835E54"/>
          </a:solidFill>
        </p:spPr>
      </p:sp>
      <p:sp>
        <p:nvSpPr>
          <p:cNvPr id="14" name="Text 12"/>
          <p:cNvSpPr/>
          <p:nvPr/>
        </p:nvSpPr>
        <p:spPr>
          <a:xfrm>
            <a:off x="1173004" y="453925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Рационализация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173004" y="5029676"/>
            <a:ext cx="577143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Қалаусыз мінез-құлыққа логикалық түсініктеме беру.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4281964"/>
            <a:ext cx="6408063" cy="1730812"/>
          </a:xfrm>
          <a:prstGeom prst="roundRect">
            <a:avLst>
              <a:gd name="adj" fmla="val 5504"/>
            </a:avLst>
          </a:prstGeom>
          <a:solidFill>
            <a:srgbClr val="FFFCFA"/>
          </a:solidFill>
          <a:ln w="30480">
            <a:solidFill>
              <a:srgbClr val="C9907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428548" y="4281964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C9907C"/>
          </a:solidFill>
        </p:spPr>
      </p:sp>
      <p:sp>
        <p:nvSpPr>
          <p:cNvPr id="18" name="Text 16"/>
          <p:cNvSpPr/>
          <p:nvPr/>
        </p:nvSpPr>
        <p:spPr>
          <a:xfrm>
            <a:off x="7807762" y="453925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Сублимация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807762" y="5029676"/>
            <a:ext cx="577155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Қалаусыз инстинкттерді әлеуметтік қолайлы әрекеттерге бағыттау.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93790" y="6267926"/>
            <a:ext cx="130428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Бұл механизмдер адамды стресстен қорғауға арналған, бірақ олардың шамадан тыс қолданылуы психопатологияның пайда болуына әкелуі мүмкін. Мысалы, қорқынышты сезімді басу үшін оны басқа бағытқа ауыстыру.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27790" y="652701"/>
            <a:ext cx="7861221" cy="31613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495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Психодинамикалық Теорияның Психопатологиядағы Рөлі</a:t>
            </a:r>
            <a:endParaRPr lang="en-US" sz="4950" dirty="0"/>
          </a:p>
        </p:txBody>
      </p:sp>
      <p:sp>
        <p:nvSpPr>
          <p:cNvPr id="6" name="Text 2"/>
          <p:cNvSpPr/>
          <p:nvPr/>
        </p:nvSpPr>
        <p:spPr>
          <a:xfrm>
            <a:off x="6127790" y="4272201"/>
            <a:ext cx="2291001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Түсіндіру Негізі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6127790" y="4741783"/>
            <a:ext cx="3707011" cy="17587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Невроздар мен психикалық бұзылыстарды түсіндірудің, оның ішінде депрессия, мазасыздық және тұлға бұзылыстарының негізін қалады. Бұл теория ішкі конфликтілер мен санасыздық процестерінің рөлін ашты.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10289619" y="4418767"/>
            <a:ext cx="2952631" cy="286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C9907C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Психоанализ Терапиясы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0289619" y="4888349"/>
            <a:ext cx="3707011" cy="14656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Санасыз конфликтілерді ашып, шешуге бағытталған емдеу әдісі. Фрейдтің әдісі қазіргі психотерапияның негізін қалады, науқастың ішкі жан дүниесіне терең үңілуге мүмкіндік берді.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6402705" y="7077670"/>
            <a:ext cx="7586305" cy="293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"Психоанализ – бұл адамның өзін-өзі түсінуге бағытталған жол." – Зигмунд Фрейд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6127790" y="6871573"/>
            <a:ext cx="22860" cy="705326"/>
          </a:xfrm>
          <a:prstGeom prst="rect">
            <a:avLst/>
          </a:prstGeom>
          <a:solidFill>
            <a:srgbClr val="835E54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0058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Психикалық Денсаулық Саласындағы Тәжірибелік Маңыздылығы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91245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141708"/>
            <a:ext cx="337470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Клиникалық Тәжірибе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632127"/>
            <a:ext cx="4158615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Психоанализ бен психодинамикалық терапиялар әлемде кең таралған. Олар депрессия, мазасыздық, тұлға бұзылыстары және басқа да психикалық жағдайларды емдеуде қолданылады.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3291245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141708"/>
            <a:ext cx="354020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Ішкі Жан Дүниені Түсіну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632127"/>
            <a:ext cx="4158615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Ішкі жан дүниені түсіну арқылы емдеу тиімділігі жоғары. Терапия барысында пациенттер өздерінің санасыз мотивтері мен қорғаныс механизмдерін түсініп, олармен жұмыс істеуді үйренеді.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3291245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141708"/>
            <a:ext cx="386381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Ұзақ Мерзімді Нәтижелер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632127"/>
            <a:ext cx="4158615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Психодинамикалық терапиялар пациенттерге ұзақ мерзімді өзгерістерге жетуге көмектеседі, себебі олар проблемалардың терең тамырларын шешеді.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91295" y="1622227"/>
            <a:ext cx="724781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З.Фрейдтің Ізбасарлары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789515" y="2671167"/>
            <a:ext cx="9051250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B3BDB5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Психодинамикалық бағыттың дамуы</a:t>
            </a:r>
            <a:endParaRPr lang="en-US" sz="3550" dirty="0"/>
          </a:p>
        </p:txBody>
      </p:sp>
      <p:sp>
        <p:nvSpPr>
          <p:cNvPr id="4" name="Shape 2"/>
          <p:cNvSpPr/>
          <p:nvPr/>
        </p:nvSpPr>
        <p:spPr>
          <a:xfrm>
            <a:off x="793790" y="3578304"/>
            <a:ext cx="13042821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585924"/>
            <a:ext cx="4342448" cy="2032754"/>
          </a:xfrm>
          <a:prstGeom prst="roundRect">
            <a:avLst>
              <a:gd name="adj" fmla="val 4687"/>
            </a:avLst>
          </a:prstGeom>
          <a:solidFill>
            <a:srgbClr val="835E54"/>
          </a:solidFill>
        </p:spPr>
      </p:sp>
      <p:sp>
        <p:nvSpPr>
          <p:cNvPr id="6" name="Text 4"/>
          <p:cNvSpPr/>
          <p:nvPr/>
        </p:nvSpPr>
        <p:spPr>
          <a:xfrm>
            <a:off x="1028224" y="381273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Анна Фрейд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28224" y="4303157"/>
            <a:ext cx="3548658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Балалар психоанализін және қорғаныс механизмдерін зерттеді.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143857" y="3585924"/>
            <a:ext cx="4342567" cy="2032754"/>
          </a:xfrm>
          <a:prstGeom prst="rect">
            <a:avLst/>
          </a:prstGeom>
          <a:solidFill>
            <a:srgbClr val="835E54"/>
          </a:solidFill>
        </p:spPr>
      </p:sp>
      <p:sp>
        <p:nvSpPr>
          <p:cNvPr id="9" name="Shape 7"/>
          <p:cNvSpPr/>
          <p:nvPr/>
        </p:nvSpPr>
        <p:spPr>
          <a:xfrm>
            <a:off x="5143857" y="3585924"/>
            <a:ext cx="30480" cy="2032754"/>
          </a:xfrm>
          <a:prstGeom prst="roundRect">
            <a:avLst>
              <a:gd name="adj" fmla="val 312558"/>
            </a:avLst>
          </a:prstGeom>
          <a:solidFill>
            <a:srgbClr val="9C776D"/>
          </a:solidFill>
        </p:spPr>
      </p:sp>
      <p:sp>
        <p:nvSpPr>
          <p:cNvPr id="10" name="Text 8"/>
          <p:cNvSpPr/>
          <p:nvPr/>
        </p:nvSpPr>
        <p:spPr>
          <a:xfrm>
            <a:off x="5710833" y="381273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Карл Юнг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710833" y="4303157"/>
            <a:ext cx="320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Ұжымдық санасыздық және архетиптер туралы теорияны дамытты.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4860369" y="4318754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C9907C"/>
          </a:solidFill>
          <a:ln w="30480">
            <a:solidFill>
              <a:srgbClr val="9C776D"/>
            </a:solidFill>
            <a:prstDash val="solid"/>
          </a:ln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2054" y="4425077"/>
            <a:ext cx="283488" cy="35433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9486424" y="3585924"/>
            <a:ext cx="4342567" cy="2032754"/>
          </a:xfrm>
          <a:prstGeom prst="rect">
            <a:avLst/>
          </a:prstGeom>
          <a:solidFill>
            <a:srgbClr val="835E54"/>
          </a:solidFill>
        </p:spPr>
      </p:sp>
      <p:sp>
        <p:nvSpPr>
          <p:cNvPr id="15" name="Shape 12"/>
          <p:cNvSpPr/>
          <p:nvPr/>
        </p:nvSpPr>
        <p:spPr>
          <a:xfrm>
            <a:off x="9486424" y="3585924"/>
            <a:ext cx="30480" cy="2032754"/>
          </a:xfrm>
          <a:prstGeom prst="roundRect">
            <a:avLst>
              <a:gd name="adj" fmla="val 312558"/>
            </a:avLst>
          </a:prstGeom>
          <a:solidFill>
            <a:srgbClr val="9C776D"/>
          </a:solidFill>
        </p:spPr>
      </p:sp>
      <p:sp>
        <p:nvSpPr>
          <p:cNvPr id="16" name="Text 13"/>
          <p:cNvSpPr/>
          <p:nvPr/>
        </p:nvSpPr>
        <p:spPr>
          <a:xfrm>
            <a:off x="10053399" y="381273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Эрик Эриксон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10053399" y="4303157"/>
            <a:ext cx="3548777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Тұлға дамуының психоәлеуметтік сатыларын ұсынды.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9202936" y="4318754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C9907C"/>
          </a:solidFill>
          <a:ln w="30480">
            <a:solidFill>
              <a:srgbClr val="9C776D"/>
            </a:solidFill>
            <a:prstDash val="solid"/>
          </a:ln>
        </p:spPr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620" y="4425077"/>
            <a:ext cx="283488" cy="35433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793790" y="5881449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Бұл ғалымдар Фрейдтің идеяларын кеңейтіп, психоанализді жаңа деңгейге көтерді. Қазіргі психологияда психодинамикалық тәсілдер когнитивті және гуманистік бағыттармен үйлеседі.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90084" y="712470"/>
            <a:ext cx="7336631" cy="6226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Қазіргі Заманғы Зерттеулер</a:t>
            </a:r>
            <a:endParaRPr lang="en-US" sz="3900" dirty="0"/>
          </a:p>
        </p:txBody>
      </p:sp>
      <p:sp>
        <p:nvSpPr>
          <p:cNvPr id="6" name="Text 2"/>
          <p:cNvSpPr/>
          <p:nvPr/>
        </p:nvSpPr>
        <p:spPr>
          <a:xfrm>
            <a:off x="6183630" y="1634014"/>
            <a:ext cx="7749540" cy="2577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Психодинамикалық Теорияның Жаңалықтары</a:t>
            </a:r>
            <a:endParaRPr lang="en-US" sz="5400" dirty="0"/>
          </a:p>
        </p:txBody>
      </p:sp>
      <p:sp>
        <p:nvSpPr>
          <p:cNvPr id="7" name="Text 3"/>
          <p:cNvSpPr/>
          <p:nvPr/>
        </p:nvSpPr>
        <p:spPr>
          <a:xfrm>
            <a:off x="6183630" y="4510326"/>
            <a:ext cx="7749540" cy="9558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SzPct val="100000"/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Нейробиологиялық негіздер:</a:t>
            </a: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Санасыз процестердің нейробиологиялық негіздері ашылуда, бұл Фрейд идеяларының биологиялық дәлелдерін көрсетуде.</a:t>
            </a:r>
            <a:endParaRPr lang="en-US" sz="1550" dirty="0"/>
          </a:p>
        </p:txBody>
      </p:sp>
      <p:sp>
        <p:nvSpPr>
          <p:cNvPr id="8" name="Text 4"/>
          <p:cNvSpPr/>
          <p:nvPr/>
        </p:nvSpPr>
        <p:spPr>
          <a:xfrm>
            <a:off x="6183630" y="5535811"/>
            <a:ext cx="7749540" cy="9558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SzPct val="100000"/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Клиникалық зерттеулер:</a:t>
            </a: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Психоанализ әдістерінің тиімділігіне қатысты клиникалық зерттеулер жүргізіліп, оның әртүрлі психикалық бұзылыстарды емдеудегі рөлін растауда.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6183630" y="6561296"/>
            <a:ext cx="7749540" cy="9558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SzPct val="100000"/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Интегративті тәсілдер:</a:t>
            </a: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Психикалық денсаулықты жақсартуда психодинамикалық, когнитивті-мінез-құлықтық және гуманистік терапияларды біріктіретін интегративті тәсілдердің маңызы артуда.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4868</Words>
  <Application>WPS Presentation</Application>
  <PresentationFormat>On-screen Show (16:9)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Crimson Pro Bold</vt:lpstr>
      <vt:lpstr>AMGDT</vt:lpstr>
      <vt:lpstr>Crimson Pro Bold</vt:lpstr>
      <vt:lpstr>Crimson Pro Bold</vt:lpstr>
      <vt:lpstr>Open Sans</vt:lpstr>
      <vt:lpstr>Open Sans</vt:lpstr>
      <vt:lpstr>Open Sans</vt:lpstr>
      <vt:lpstr>Calibri</vt:lpstr>
      <vt:lpstr>Microsoft YaHei</vt:lpstr>
      <vt:lpstr>Arial Unicode MS</vt:lpstr>
      <vt:lpstr>Times New Roman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2</cp:revision>
  <dcterms:created xsi:type="dcterms:W3CDTF">2025-09-02T06:50:00Z</dcterms:created>
  <dcterms:modified xsi:type="dcterms:W3CDTF">2025-09-02T07:32:33Z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70E148B9832E4FE9976EBC4FF56A40D5_12</vt:lpwstr>
  </property>
  <property fmtid="{D5CDD505-2E9C-101B-9397-08002B2CF9AE}" pid="3" name="KSOProductBuildVer">
    <vt:lpwstr>1049-12.2.0.21931</vt:lpwstr>
  </property>
</Properties>
</file>